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72" r:id="rId2"/>
    <p:sldId id="264" r:id="rId3"/>
    <p:sldId id="266" r:id="rId4"/>
    <p:sldId id="275" r:id="rId5"/>
    <p:sldId id="267" r:id="rId6"/>
    <p:sldId id="269" r:id="rId7"/>
    <p:sldId id="270" r:id="rId8"/>
    <p:sldId id="271" r:id="rId9"/>
    <p:sldId id="27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D5AC2-CD72-4956-9605-E9294F70FD31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C1F78-8E24-4438-8F68-370669292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30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596669" cy="358684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Woodland School </a:t>
            </a:r>
            <a:r>
              <a:rPr lang="en-US" sz="4800" dirty="0">
                <a:solidFill>
                  <a:schemeClr val="tx1"/>
                </a:solidFill>
              </a:rPr>
              <a:t>District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Capital Facility Plan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and School Impact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3" y="4196442"/>
            <a:ext cx="8596668" cy="130607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Michael Green, Superintendent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Marnie Allen, ESD 112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6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596669" cy="358684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>Woodland School </a:t>
            </a:r>
            <a:r>
              <a:rPr lang="en-US" sz="4800" dirty="0">
                <a:solidFill>
                  <a:schemeClr val="tx1"/>
                </a:solidFill>
              </a:rPr>
              <a:t>District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Capital Facility Plan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and School Impact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33" y="4196442"/>
            <a:ext cx="8596668" cy="130607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Michael Green, Superintendent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Marnie Allen, ESD 112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75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 Capital Facility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/>
          </a:bodyPr>
          <a:lstStyle/>
          <a:p>
            <a:r>
              <a:rPr lang="en-US" dirty="0" smtClean="0"/>
              <a:t>GMA</a:t>
            </a:r>
          </a:p>
          <a:p>
            <a:endParaRPr lang="en-US" dirty="0" smtClean="0"/>
          </a:p>
          <a:p>
            <a:r>
              <a:rPr lang="en-US" dirty="0" smtClean="0"/>
              <a:t>Comprehensive Plan City of Woodland and Clark County</a:t>
            </a:r>
          </a:p>
          <a:p>
            <a:endParaRPr lang="en-US" dirty="0" smtClean="0"/>
          </a:p>
          <a:p>
            <a:r>
              <a:rPr lang="en-US" dirty="0" smtClean="0"/>
              <a:t>Public Facilities Element</a:t>
            </a:r>
          </a:p>
          <a:p>
            <a:endParaRPr lang="en-US" dirty="0" smtClean="0"/>
          </a:p>
          <a:p>
            <a:r>
              <a:rPr lang="en-US" dirty="0" smtClean="0"/>
              <a:t>Planning schools in light of population growth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38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818184"/>
          </a:xfrm>
        </p:spPr>
        <p:txBody>
          <a:bodyPr>
            <a:normAutofit/>
          </a:bodyPr>
          <a:lstStyle/>
          <a:p>
            <a:r>
              <a:rPr lang="en-US" dirty="0" smtClean="0"/>
              <a:t>Elementary Schools (K-4) and Yale 5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1"/>
            <a:r>
              <a:rPr lang="en-US" dirty="0" smtClean="0"/>
              <a:t>3 buildings / capacity 903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Middle School (6-8)</a:t>
            </a:r>
          </a:p>
          <a:p>
            <a:pPr lvl="1"/>
            <a:r>
              <a:rPr lang="en-US" dirty="0" smtClean="0"/>
              <a:t>1 building / capacity 790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High School (9-12)</a:t>
            </a:r>
          </a:p>
          <a:p>
            <a:pPr lvl="1"/>
            <a:r>
              <a:rPr lang="en-US" dirty="0" smtClean="0"/>
              <a:t>1 building / capacity 866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Alternative Schools</a:t>
            </a:r>
          </a:p>
          <a:p>
            <a:pPr lvl="1"/>
            <a:r>
              <a:rPr lang="en-US" dirty="0" smtClean="0"/>
              <a:t>Lewis River Academy K-8 / capacity 48</a:t>
            </a:r>
          </a:p>
          <a:p>
            <a:pPr lvl="1"/>
            <a:r>
              <a:rPr lang="en-US" dirty="0" smtClean="0"/>
              <a:t>TEAM high / capacity 60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806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and Forecast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48181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Elementary Schools (K-4) and Yale 5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1"/>
            <a:r>
              <a:rPr lang="en-US" dirty="0" smtClean="0"/>
              <a:t>2015 ::  833</a:t>
            </a:r>
          </a:p>
          <a:p>
            <a:pPr lvl="1"/>
            <a:r>
              <a:rPr lang="en-US" dirty="0" smtClean="0"/>
              <a:t>2021 ::  957</a:t>
            </a:r>
          </a:p>
          <a:p>
            <a:pPr marL="457200" lvl="1" indent="0">
              <a:buNone/>
            </a:pPr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FF0000"/>
                </a:solidFill>
              </a:rPr>
              <a:t>124</a:t>
            </a:r>
            <a:endParaRPr lang="en-US" dirty="0" smtClean="0"/>
          </a:p>
          <a:p>
            <a:r>
              <a:rPr lang="en-US" dirty="0" smtClean="0"/>
              <a:t>Middle School (6-8)</a:t>
            </a:r>
          </a:p>
          <a:p>
            <a:pPr lvl="1"/>
            <a:r>
              <a:rPr lang="en-US" dirty="0" smtClean="0"/>
              <a:t>2015  ::  720</a:t>
            </a:r>
          </a:p>
          <a:p>
            <a:pPr lvl="1"/>
            <a:r>
              <a:rPr lang="en-US" dirty="0" smtClean="0"/>
              <a:t>2021  ::  774</a:t>
            </a:r>
          </a:p>
          <a:p>
            <a:pPr marL="457200" lvl="1" indent="0">
              <a:buNone/>
            </a:pPr>
            <a:r>
              <a:rPr lang="en-US" dirty="0" smtClean="0"/>
              <a:t>                   </a:t>
            </a:r>
            <a:r>
              <a:rPr lang="en-US" dirty="0" smtClean="0">
                <a:solidFill>
                  <a:srgbClr val="FF0000"/>
                </a:solidFill>
              </a:rPr>
              <a:t>54</a:t>
            </a:r>
            <a:endParaRPr lang="en-US" dirty="0" smtClean="0"/>
          </a:p>
          <a:p>
            <a:r>
              <a:rPr lang="en-US" dirty="0" smtClean="0"/>
              <a:t>High School (9-12)</a:t>
            </a:r>
          </a:p>
          <a:p>
            <a:pPr lvl="1"/>
            <a:r>
              <a:rPr lang="en-US" dirty="0"/>
              <a:t>2015  ::  742</a:t>
            </a:r>
          </a:p>
          <a:p>
            <a:pPr lvl="1"/>
            <a:r>
              <a:rPr lang="en-US" dirty="0"/>
              <a:t>2021  ::  795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 smtClean="0">
                <a:solidFill>
                  <a:srgbClr val="FF0000"/>
                </a:solidFill>
              </a:rPr>
              <a:t>53</a:t>
            </a:r>
            <a:endParaRPr lang="en-US" dirty="0" smtClean="0"/>
          </a:p>
          <a:p>
            <a:r>
              <a:rPr lang="en-US" dirty="0" smtClean="0"/>
              <a:t>Forecast growth - increase of 231 / 10%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2622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and Costs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051"/>
            <a:ext cx="8596668" cy="3880773"/>
          </a:xfrm>
        </p:spPr>
        <p:txBody>
          <a:bodyPr/>
          <a:lstStyle/>
          <a:p>
            <a:r>
              <a:rPr lang="en-US" dirty="0" smtClean="0"/>
              <a:t>Capacity and Growth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Improvements and Cost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969468"/>
              </p:ext>
            </p:extLst>
          </p:nvPr>
        </p:nvGraphicFramePr>
        <p:xfrm>
          <a:off x="1028899" y="209007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0369"/>
                <a:gridCol w="1793631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2021 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Facility</a:t>
                      </a:r>
                      <a:r>
                        <a:rPr lang="en-US" baseline="0" dirty="0" smtClean="0"/>
                        <a:t> Needs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Middle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High School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411652"/>
              </p:ext>
            </p:extLst>
          </p:nvPr>
        </p:nvGraphicFramePr>
        <p:xfrm>
          <a:off x="1028899" y="4517943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 Capacity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 High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$58,793,057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Elementary School Expansion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$1,932,707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39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 Needed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Total Cost $60,925,764</a:t>
            </a:r>
          </a:p>
          <a:p>
            <a:endParaRPr lang="en-US" dirty="0" smtClean="0"/>
          </a:p>
          <a:p>
            <a:r>
              <a:rPr lang="en-US" dirty="0" smtClean="0"/>
              <a:t>Secured (bond </a:t>
            </a:r>
            <a:r>
              <a:rPr lang="en-US" dirty="0" smtClean="0"/>
              <a:t>proceeds, state funds and impact </a:t>
            </a:r>
            <a:r>
              <a:rPr lang="en-US" dirty="0" smtClean="0"/>
              <a:t>fees) </a:t>
            </a:r>
            <a:r>
              <a:rPr lang="en-US" dirty="0" smtClean="0"/>
              <a:t>$60,120,000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Unsecured (to be obtained) </a:t>
            </a:r>
            <a:r>
              <a:rPr lang="en-US" dirty="0" smtClean="0"/>
              <a:t>$805,764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Three funding sources</a:t>
            </a:r>
          </a:p>
          <a:p>
            <a:pPr lvl="1"/>
            <a:r>
              <a:rPr lang="en-US" dirty="0" smtClean="0"/>
              <a:t>Bonds – majority of the costs</a:t>
            </a:r>
          </a:p>
          <a:p>
            <a:pPr lvl="1"/>
            <a:r>
              <a:rPr lang="en-US" dirty="0" smtClean="0"/>
              <a:t>State Construction Funds – requires local funds and “unhoused students”</a:t>
            </a:r>
          </a:p>
          <a:p>
            <a:pPr lvl="1"/>
            <a:r>
              <a:rPr lang="en-US" dirty="0" smtClean="0"/>
              <a:t>Impact Fees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6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Crucial funding source</a:t>
            </a:r>
          </a:p>
          <a:p>
            <a:endParaRPr lang="en-US" dirty="0" smtClean="0"/>
          </a:p>
          <a:p>
            <a:r>
              <a:rPr lang="en-US" dirty="0" smtClean="0"/>
              <a:t>Based on costs to construct facilities identified in CFP</a:t>
            </a:r>
          </a:p>
          <a:p>
            <a:endParaRPr lang="en-US" dirty="0"/>
          </a:p>
          <a:p>
            <a:r>
              <a:rPr lang="en-US" dirty="0"/>
              <a:t>Calculated according to </a:t>
            </a:r>
            <a:r>
              <a:rPr lang="en-US" dirty="0" smtClean="0"/>
              <a:t>standard formula – county and city ordinances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686794"/>
              </p:ext>
            </p:extLst>
          </p:nvPr>
        </p:nvGraphicFramePr>
        <p:xfrm>
          <a:off x="1158386" y="4476017"/>
          <a:ext cx="42672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3771720" imgH="533160" progId="Equation.3">
                  <p:embed/>
                </p:oleObj>
              </mc:Choice>
              <mc:Fallback>
                <p:oleObj name="Equation" r:id="rId3" imgW="3771720" imgH="533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386" y="4476017"/>
                        <a:ext cx="4267200" cy="5048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8838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6431"/>
            <a:ext cx="8596668" cy="4704931"/>
          </a:xfrm>
        </p:spPr>
        <p:txBody>
          <a:bodyPr>
            <a:normAutofit/>
          </a:bodyPr>
          <a:lstStyle/>
          <a:p>
            <a:r>
              <a:rPr lang="en-US" dirty="0" smtClean="0"/>
              <a:t>Woodland School District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97994"/>
              </p:ext>
            </p:extLst>
          </p:nvPr>
        </p:nvGraphicFramePr>
        <p:xfrm>
          <a:off x="911668" y="173755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Single 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$3,983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Multi-Family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96970"/>
              </p:ext>
            </p:extLst>
          </p:nvPr>
        </p:nvGraphicFramePr>
        <p:xfrm>
          <a:off x="1280466" y="3064873"/>
          <a:ext cx="6640830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295"/>
                <a:gridCol w="2959735"/>
                <a:gridCol w="2971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Battle Ground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$5,128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$2,649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$6,397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$2,285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5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Camas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mtClean="0">
                          <a:effectLst/>
                        </a:rPr>
                        <a:t> </a:t>
                      </a:r>
                      <a:endParaRPr lang="en-US" sz="120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mtClean="0">
                          <a:effectLst/>
                        </a:rPr>
                        <a:t>SF $4,460</a:t>
                      </a:r>
                      <a:endParaRPr lang="en-US" sz="120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mtClean="0">
                          <a:effectLst/>
                        </a:rPr>
                        <a:t>MF $2,604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SF: $5,371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MF:$5,371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Evergreen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$6,989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$2,678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$6,100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$7,641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Green Mtn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$3,387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$3,387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Hockinson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$5,906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$1,617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$6,080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$2,781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 Center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$6,991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$2,626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$4,111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$5,095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Ridgefield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$3,983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$1,796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$6,530 *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$6,530 *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Vancouver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$1,523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$845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SF: $2,880.75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MF: $2,381.93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9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Washougal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SF $2,683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MF $2,689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SF: $5,600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MF: $5,800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78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large increase in impact fees?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9509"/>
            <a:ext cx="8596668" cy="4411854"/>
          </a:xfrm>
        </p:spPr>
        <p:txBody>
          <a:bodyPr>
            <a:normAutofit/>
          </a:bodyPr>
          <a:lstStyle/>
          <a:p>
            <a:r>
              <a:rPr lang="en-US" dirty="0" smtClean="0"/>
              <a:t>District growth </a:t>
            </a:r>
            <a:endParaRPr lang="en-US" dirty="0"/>
          </a:p>
          <a:p>
            <a:pPr lvl="1"/>
            <a:r>
              <a:rPr lang="en-US" dirty="0" smtClean="0"/>
              <a:t>Added capacity to accommodate growth in high school</a:t>
            </a:r>
          </a:p>
          <a:p>
            <a:pPr lvl="1"/>
            <a:r>
              <a:rPr lang="en-US" dirty="0" smtClean="0"/>
              <a:t>Need to add capacity for forecast growth at elementary schools</a:t>
            </a:r>
          </a:p>
          <a:p>
            <a:endParaRPr lang="en-US" dirty="0" smtClean="0"/>
          </a:p>
          <a:p>
            <a:r>
              <a:rPr lang="en-US" dirty="0" smtClean="0"/>
              <a:t>Cost to construct schools is significant</a:t>
            </a:r>
          </a:p>
          <a:p>
            <a:endParaRPr lang="en-US" dirty="0" smtClean="0"/>
          </a:p>
          <a:p>
            <a:r>
              <a:rPr lang="en-US" dirty="0" smtClean="0"/>
              <a:t>School District patron and taxpayer expectations</a:t>
            </a:r>
          </a:p>
          <a:p>
            <a:pPr lvl="1"/>
            <a:r>
              <a:rPr lang="en-US" dirty="0" smtClean="0"/>
              <a:t>Growth should pay its fair share</a:t>
            </a:r>
          </a:p>
          <a:p>
            <a:pPr lvl="1"/>
            <a:r>
              <a:rPr lang="en-US" dirty="0" smtClean="0"/>
              <a:t>Bonds will cover majority of the costs</a:t>
            </a:r>
          </a:p>
          <a:p>
            <a:pPr lvl="1"/>
            <a:r>
              <a:rPr lang="en-US" dirty="0" smtClean="0"/>
              <a:t>Every dollar that isn’t collected in an impact fee is paid by taxpayers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27831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</TotalTime>
  <Words>355</Words>
  <Application>Microsoft Office PowerPoint</Application>
  <PresentationFormat>Widescreen</PresentationFormat>
  <Paragraphs>189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Facet</vt:lpstr>
      <vt:lpstr>Equation</vt:lpstr>
      <vt:lpstr> Woodland School District Capital Facility Plan and School Impact Fees</vt:lpstr>
      <vt:lpstr>School District Capital Facility Planning</vt:lpstr>
      <vt:lpstr>Existing Schools</vt:lpstr>
      <vt:lpstr>Enrollment and Forecast Growth</vt:lpstr>
      <vt:lpstr>Needs and Costs </vt:lpstr>
      <vt:lpstr>Financing Needed Facilities</vt:lpstr>
      <vt:lpstr>Impact Fees</vt:lpstr>
      <vt:lpstr>Impact Fees</vt:lpstr>
      <vt:lpstr>Why the large increase in impact fees?</vt:lpstr>
      <vt:lpstr> Woodland School District Capital Facility Plan and School Impact Fees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Center School District</dc:title>
  <dc:creator>Amber Scott</dc:creator>
  <cp:lastModifiedBy>marnie.allen</cp:lastModifiedBy>
  <cp:revision>38</cp:revision>
  <cp:lastPrinted>2016-03-08T22:43:40Z</cp:lastPrinted>
  <dcterms:created xsi:type="dcterms:W3CDTF">2015-09-10T16:23:56Z</dcterms:created>
  <dcterms:modified xsi:type="dcterms:W3CDTF">2016-03-08T22:43:44Z</dcterms:modified>
</cp:coreProperties>
</file>